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60"/>
  </p:notesMasterIdLst>
  <p:handoutMasterIdLst>
    <p:handoutMasterId r:id="rId61"/>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416" r:id="rId22"/>
    <p:sldId id="417" r:id="rId23"/>
    <p:sldId id="418" r:id="rId24"/>
    <p:sldId id="419" r:id="rId25"/>
    <p:sldId id="390" r:id="rId26"/>
    <p:sldId id="423" r:id="rId27"/>
    <p:sldId id="422" r:id="rId28"/>
    <p:sldId id="421" r:id="rId29"/>
    <p:sldId id="420" r:id="rId30"/>
    <p:sldId id="377" r:id="rId31"/>
    <p:sldId id="425" r:id="rId32"/>
    <p:sldId id="345" r:id="rId33"/>
    <p:sldId id="376" r:id="rId34"/>
    <p:sldId id="347" r:id="rId35"/>
    <p:sldId id="371" r:id="rId36"/>
    <p:sldId id="381" r:id="rId37"/>
    <p:sldId id="349" r:id="rId38"/>
    <p:sldId id="382" r:id="rId39"/>
    <p:sldId id="352" r:id="rId40"/>
    <p:sldId id="350" r:id="rId41"/>
    <p:sldId id="385" r:id="rId42"/>
    <p:sldId id="369" r:id="rId43"/>
    <p:sldId id="351" r:id="rId44"/>
    <p:sldId id="389" r:id="rId45"/>
    <p:sldId id="415" r:id="rId46"/>
    <p:sldId id="354" r:id="rId47"/>
    <p:sldId id="413" r:id="rId48"/>
    <p:sldId id="414" r:id="rId49"/>
    <p:sldId id="363" r:id="rId50"/>
    <p:sldId id="379" r:id="rId51"/>
    <p:sldId id="361" r:id="rId52"/>
    <p:sldId id="388" r:id="rId53"/>
    <p:sldId id="370" r:id="rId54"/>
    <p:sldId id="357" r:id="rId55"/>
    <p:sldId id="424" r:id="rId56"/>
    <p:sldId id="353" r:id="rId57"/>
    <p:sldId id="386" r:id="rId58"/>
    <p:sldId id="335" r:id="rId59"/>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55792-AAEC-45AA-AEF3-41564DA37316}" v="1" dt="2020-07-13T22:24:19.736"/>
    <p1510:client id="{7DFA2AE0-E110-4027-9E12-4C8E3FB4C65A}" v="1" dt="2020-07-13T18:00:45.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375" autoAdjust="0"/>
  </p:normalViewPr>
  <p:slideViewPr>
    <p:cSldViewPr snapToGrid="0">
      <p:cViewPr>
        <p:scale>
          <a:sx n="125" d="100"/>
          <a:sy n="125" d="100"/>
        </p:scale>
        <p:origin x="1194" y="-1284"/>
      </p:cViewPr>
      <p:guideLst>
        <p:guide orient="horz" pos="1620"/>
        <p:guide pos="2880"/>
      </p:guideLst>
    </p:cSldViewPr>
  </p:slideViewPr>
  <p:notesTextViewPr>
    <p:cViewPr>
      <p:scale>
        <a:sx n="1" d="1"/>
        <a:sy n="1" d="1"/>
      </p:scale>
      <p:origin x="0" y="-1314"/>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e Assaf" userId="84e7e474a38a39c3" providerId="Windows Live" clId="Web-{7DFA2AE0-E110-4027-9E12-4C8E3FB4C65A}"/>
    <pc:docChg chg="modSld">
      <pc:chgData name="Christine Assaf" userId="84e7e474a38a39c3" providerId="Windows Live" clId="Web-{7DFA2AE0-E110-4027-9E12-4C8E3FB4C65A}" dt="2020-07-13T18:00:43.819" v="3"/>
      <pc:docMkLst>
        <pc:docMk/>
      </pc:docMkLst>
      <pc:sldChg chg="modNotes">
        <pc:chgData name="Christine Assaf" userId="84e7e474a38a39c3" providerId="Windows Live" clId="Web-{7DFA2AE0-E110-4027-9E12-4C8E3FB4C65A}" dt="2020-07-13T18:00:43.569" v="0"/>
        <pc:sldMkLst>
          <pc:docMk/>
          <pc:sldMk cId="1515512664" sldId="310"/>
        </pc:sldMkLst>
      </pc:sldChg>
      <pc:sldChg chg="modNotes">
        <pc:chgData name="Christine Assaf" userId="84e7e474a38a39c3" providerId="Windows Live" clId="Web-{7DFA2AE0-E110-4027-9E12-4C8E3FB4C65A}" dt="2020-07-13T18:00:43.819" v="3"/>
        <pc:sldMkLst>
          <pc:docMk/>
          <pc:sldMk cId="1792179568" sldId="365"/>
        </pc:sldMkLst>
      </pc:sldChg>
    </pc:docChg>
  </pc:docChgLst>
  <pc:docChgLst>
    <pc:chgData name="Christine Assaf" userId="84e7e474a38a39c3" providerId="Windows Live" clId="Web-{7C155792-AAEC-45AA-AEF3-41564DA37316}"/>
    <pc:docChg chg="modSld">
      <pc:chgData name="Christine Assaf" userId="84e7e474a38a39c3" providerId="Windows Live" clId="Web-{7C155792-AAEC-45AA-AEF3-41564DA37316}" dt="2020-07-13T22:30:28.106" v="142"/>
      <pc:docMkLst>
        <pc:docMk/>
      </pc:docMkLst>
      <pc:sldChg chg="modNotes">
        <pc:chgData name="Christine Assaf" userId="84e7e474a38a39c3" providerId="Windows Live" clId="Web-{7C155792-AAEC-45AA-AEF3-41564DA37316}" dt="2020-07-13T22:26:02.708" v="113"/>
        <pc:sldMkLst>
          <pc:docMk/>
          <pc:sldMk cId="1033366313" sldId="347"/>
        </pc:sldMkLst>
      </pc:sldChg>
      <pc:sldChg chg="modNotes">
        <pc:chgData name="Christine Assaf" userId="84e7e474a38a39c3" providerId="Windows Live" clId="Web-{7C155792-AAEC-45AA-AEF3-41564DA37316}" dt="2020-07-13T22:29:11.307" v="138"/>
        <pc:sldMkLst>
          <pc:docMk/>
          <pc:sldMk cId="3720744517" sldId="351"/>
        </pc:sldMkLst>
      </pc:sldChg>
      <pc:sldChg chg="modNotes">
        <pc:chgData name="Christine Assaf" userId="84e7e474a38a39c3" providerId="Windows Live" clId="Web-{7C155792-AAEC-45AA-AEF3-41564DA37316}" dt="2020-07-13T22:30:28.106" v="142"/>
        <pc:sldMkLst>
          <pc:docMk/>
          <pc:sldMk cId="2796713283" sldId="363"/>
        </pc:sldMkLst>
      </pc:sldChg>
      <pc:sldChg chg="modNotes">
        <pc:chgData name="Christine Assaf" userId="84e7e474a38a39c3" providerId="Windows Live" clId="Web-{7C155792-AAEC-45AA-AEF3-41564DA37316}" dt="2020-07-13T19:22:18.503" v="4"/>
        <pc:sldMkLst>
          <pc:docMk/>
          <pc:sldMk cId="30422113" sldId="368"/>
        </pc:sldMkLst>
      </pc:sldChg>
      <pc:sldChg chg="modNotes">
        <pc:chgData name="Christine Assaf" userId="84e7e474a38a39c3" providerId="Windows Live" clId="Web-{7C155792-AAEC-45AA-AEF3-41564DA37316}" dt="2020-07-13T22:27:18.163" v="133"/>
        <pc:sldMkLst>
          <pc:docMk/>
          <pc:sldMk cId="392058892" sldId="369"/>
        </pc:sldMkLst>
      </pc:sldChg>
      <pc:sldChg chg="modNotes">
        <pc:chgData name="Christine Assaf" userId="84e7e474a38a39c3" providerId="Windows Live" clId="Web-{7C155792-AAEC-45AA-AEF3-41564DA37316}" dt="2020-07-13T21:50:12.653" v="97"/>
        <pc:sldMkLst>
          <pc:docMk/>
          <pc:sldMk cId="3277836455" sldId="374"/>
        </pc:sldMkLst>
      </pc:sldChg>
      <pc:sldChg chg="modNotes">
        <pc:chgData name="Christine Assaf" userId="84e7e474a38a39c3" providerId="Windows Live" clId="Web-{7C155792-AAEC-45AA-AEF3-41564DA37316}" dt="2020-07-13T22:24:21.220" v="99"/>
        <pc:sldMkLst>
          <pc:docMk/>
          <pc:sldMk cId="1994627259" sldId="416"/>
        </pc:sldMkLst>
      </pc:sldChg>
      <pc:sldChg chg="modNotes">
        <pc:chgData name="Christine Assaf" userId="84e7e474a38a39c3" providerId="Windows Live" clId="Web-{7C155792-AAEC-45AA-AEF3-41564DA37316}" dt="2020-07-13T22:24:26.111" v="101"/>
        <pc:sldMkLst>
          <pc:docMk/>
          <pc:sldMk cId="1537239658" sldId="417"/>
        </pc:sldMkLst>
      </pc:sldChg>
      <pc:sldChg chg="modNotes">
        <pc:chgData name="Christine Assaf" userId="84e7e474a38a39c3" providerId="Windows Live" clId="Web-{7C155792-AAEC-45AA-AEF3-41564DA37316}" dt="2020-07-13T22:24:31.689" v="103"/>
        <pc:sldMkLst>
          <pc:docMk/>
          <pc:sldMk cId="1873564773" sldId="418"/>
        </pc:sldMkLst>
      </pc:sldChg>
      <pc:sldChg chg="modNotes">
        <pc:chgData name="Christine Assaf" userId="84e7e474a38a39c3" providerId="Windows Live" clId="Web-{7C155792-AAEC-45AA-AEF3-41564DA37316}" dt="2020-07-13T22:24:36.893" v="104"/>
        <pc:sldMkLst>
          <pc:docMk/>
          <pc:sldMk cId="1420091603" sldId="419"/>
        </pc:sldMkLst>
      </pc:sldChg>
      <pc:sldChg chg="modNotes">
        <pc:chgData name="Christine Assaf" userId="84e7e474a38a39c3" providerId="Windows Live" clId="Web-{7C155792-AAEC-45AA-AEF3-41564DA37316}" dt="2020-07-13T22:25:02.831" v="106"/>
        <pc:sldMkLst>
          <pc:docMk/>
          <pc:sldMk cId="880119144" sldId="421"/>
        </pc:sldMkLst>
      </pc:sldChg>
      <pc:sldChg chg="modNotes">
        <pc:chgData name="Christine Assaf" userId="84e7e474a38a39c3" providerId="Windows Live" clId="Web-{7C155792-AAEC-45AA-AEF3-41564DA37316}" dt="2020-07-13T22:24:55.581" v="105"/>
        <pc:sldMkLst>
          <pc:docMk/>
          <pc:sldMk cId="478908797" sldId="4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8/16/2020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8/16/2020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endParaRPr lang="en-CA" sz="1200" kern="1200">
              <a:solidFill>
                <a:srgbClr val="FFFF00"/>
              </a:solidFill>
              <a:effectLst/>
              <a:latin typeface="+mn-lt"/>
              <a:ea typeface="+mn-ea"/>
              <a:cs typeface="+mn-cs"/>
            </a:endParaRP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tx1"/>
                </a:solidFill>
              </a:rPr>
              <a:t>In the United States, the Comstock Laws in effect from 1873-1957 had a widespread and lasting cultural impact, banning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solidFill>
                  <a:schemeClr val="tx1"/>
                </a:solidFill>
              </a:rPr>
              <a:t>The 1980s the Reagan Era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knowledge affects our analysis of </a:t>
            </a:r>
            <a:r>
              <a:rPr lang="en-US" sz="120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p>
          <a:p>
            <a:r>
              <a:rPr lang="en-US" sz="1200" b="1" i="0" kern="1200">
                <a:solidFill>
                  <a:schemeClr val="tx1"/>
                </a:solidFill>
                <a:effectLst/>
                <a:latin typeface="+mn-lt"/>
                <a:ea typeface="+mn-ea"/>
                <a:cs typeface="+mn-cs"/>
              </a:rPr>
              <a:t>This knowledge affects our historical data sources on</a:t>
            </a:r>
            <a:r>
              <a:rPr lang="en-US" sz="1200" b="0" i="0" kern="1200">
                <a:solidFill>
                  <a:schemeClr val="tx1"/>
                </a:solidFill>
                <a:effectLst/>
                <a:latin typeface="+mn-lt"/>
                <a:ea typeface="+mn-ea"/>
                <a:cs typeface="+mn-cs"/>
              </a:rPr>
              <a:t> all sorts of data on American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foreign aid,</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a:t>
            </a:r>
            <a:r>
              <a:rPr lang="en-CA"/>
              <a:t>statistics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a:t>
            </a:r>
            <a:r>
              <a:rPr lang="en-US" dirty="0" err="1"/>
              <a:t>conlcusions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a:t>
            </a:r>
            <a:r>
              <a:rPr lang="en-CA"/>
              <a:t>, a bigger </a:t>
            </a:r>
            <a:r>
              <a:rPr lang="en-CA" b="1"/>
              <a:t>factor </a:t>
            </a:r>
            <a:r>
              <a:rPr lang="en-CA" b="1" dirty="0"/>
              <a:t>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r>
              <a:rPr lang="en-US" sz="1200" b="0" i="0" kern="1200">
                <a:solidFill>
                  <a:schemeClr val="tx1"/>
                </a:solidFill>
                <a:effectLst/>
                <a:latin typeface="+mn-lt"/>
                <a:ea typeface="+mn-ea"/>
                <a:cs typeface="+mn-cs"/>
              </a:rPr>
              <a:t>&lt;click&gt;</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766975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American retailer Target’s direct mail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a:t>
            </a:r>
          </a:p>
          <a:p>
            <a:r>
              <a:rPr lang="en-CA"/>
              <a:t>what we can to do recognize our own bias and fight the perception of bias, </a:t>
            </a:r>
          </a:p>
          <a:p>
            <a:r>
              <a:rPr lang="en-CA"/>
              <a:t>and on how bias in data has real impacts in our society.</a:t>
            </a:r>
          </a:p>
          <a:p>
            <a:endParaRPr lang="en-CA"/>
          </a:p>
          <a:p>
            <a:r>
              <a:rPr lang="en-CA"/>
              <a:t>But without context, without understanding historical or time-based biases, both we and our data findings are doomed to parrot bias.</a:t>
            </a:r>
          </a:p>
          <a:p>
            <a:endParaRPr lang="en-CA"/>
          </a:p>
          <a:p>
            <a:r>
              <a:rPr lang="en-CA"/>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a:p>
          <a:p>
            <a:r>
              <a:rPr lang="en-CA"/>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p>
          <a:p>
            <a:r>
              <a:rPr lang="en-CA" dirty="0"/>
              <a:t>Can anyone think of genetic data example that has been identified as having a disparate impact, that is now federally banned in the U.S.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in the middle of a pandemic, federal law in the U.S. doesn’t allow employers to require and collect blood tests for COVID19 antibodies before employees return to work, but does allow for a COVID-19 test in the form of a nasal swab, to test for an active infection.</a:t>
            </a:r>
            <a:r>
              <a:rPr lang="en-US" sz="1200" b="0" i="0" kern="1200" baseline="30000" dirty="0">
                <a:solidFill>
                  <a:schemeClr val="tx1"/>
                </a:solidFill>
                <a:effectLst/>
                <a:latin typeface="+mn-lt"/>
                <a:ea typeface="+mn-ea"/>
                <a:cs typeface="+mn-cs"/>
              </a:rPr>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cs typeface="+mn-lt"/>
              </a:rPr>
              <a:t>&lt;click&gt;</a:t>
            </a:r>
            <a:br>
              <a:rPr lang="en-US" sz="3200" dirty="0">
                <a:cs typeface="+mn-lt"/>
              </a:rPr>
            </a:br>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endParaRPr lang="en-US" sz="3200" baseline="30000">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 next, next&gt;</a:t>
            </a:r>
          </a:p>
          <a:p>
            <a:r>
              <a:rPr lang="en-US" sz="1200"/>
              <a:t>“</a:t>
            </a:r>
            <a:r>
              <a:rPr lang="en-US"/>
              <a:t>So the</a:t>
            </a:r>
            <a:r>
              <a:rPr lang="en-US" sz="120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We’ve discussed Disparate Impact in housing, now let’s discuss more modern, online examples. </a:t>
            </a:r>
          </a:p>
          <a:p>
            <a:endParaRPr lang="en-US"/>
          </a:p>
          <a:p>
            <a:r>
              <a:rPr lang="en-US"/>
              <a:t>“</a:t>
            </a:r>
            <a:r>
              <a:rPr lang="en-US" err="1"/>
              <a:t>Weblining</a:t>
            </a:r>
            <a:r>
              <a:rPr lang="en-US"/>
              <a:t>” or “Digital Redlining” is the segmentation of consumer data based on income. This may result in disparate exposure to online ads and services, like in childcare, housing, or health care. </a:t>
            </a:r>
          </a:p>
          <a:p>
            <a:endParaRPr lang="en-US"/>
          </a:p>
          <a:p>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p>
          <a:p>
            <a:r>
              <a:rPr lang="en-CA" dirty="0"/>
              <a:t>&lt;next&gt;</a:t>
            </a:r>
          </a:p>
          <a:p>
            <a:r>
              <a:rPr lang="en-US" sz="1200" dirty="0"/>
              <a:t>As a result, the faces of one of the researchers was not even detected, and the </a:t>
            </a:r>
            <a:r>
              <a:rPr lang="en-US" sz="1200" b="1" dirty="0"/>
              <a:t>task of identifying the genders </a:t>
            </a:r>
            <a:r>
              <a:rPr lang="en-US" sz="1200" dirty="0"/>
              <a:t>of African and European parliament members showed </a:t>
            </a:r>
            <a:r>
              <a:rPr lang="en-US" sz="1200" b="1" dirty="0"/>
              <a:t>a 1/3 failure rate for a 50/50 task</a:t>
            </a:r>
            <a:r>
              <a:rPr lang="en-US" sz="1200" dirty="0"/>
              <a:t>.</a:t>
            </a:r>
          </a:p>
          <a:p>
            <a:r>
              <a:rPr lang="en-US" sz="1200" dirty="0"/>
              <a:t>&lt;</a:t>
            </a:r>
            <a:r>
              <a:rPr lang="en-CA" dirty="0"/>
              <a:t>next&gt;</a:t>
            </a: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 </a:t>
            </a:r>
            <a:r>
              <a:rPr lang="en-US" sz="1200" baseline="30000" dirty="0"/>
              <a:t>4</a:t>
            </a:r>
          </a:p>
          <a:p>
            <a:endParaRPr lang="en-CA" dirty="0"/>
          </a:p>
          <a:p>
            <a:r>
              <a:rPr lang="en-CA" dirty="0"/>
              <a:t>So when this type of facial recognition is used in law enforcement, and is less accurate on darker-skinned citizens, the potential, no, inevitability for a civil rights disaster is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January 2020 a black man, Robert Williams, was arrested on his front lawn  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 5</a:t>
            </a:r>
            <a:endParaRPr lang="en-US" sz="1200"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p>
          <a:p>
            <a:r>
              <a:rPr lang="en-US" dirty="0"/>
              <a:t>When we presented this topic in May 2020 at the virtual conference in Europe, we were asked somewhat incredulously if we were in favor of regulation of software development.</a:t>
            </a:r>
          </a:p>
          <a:p>
            <a:endParaRPr lang="en-US" dirty="0"/>
          </a:p>
          <a:p>
            <a:r>
              <a:rPr lang="en-US" dirty="0"/>
              <a:t>Frankly, yes. </a:t>
            </a:r>
          </a:p>
          <a:p>
            <a:r>
              <a:rPr lang="en-US" dirty="0"/>
              <a:t> </a:t>
            </a: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dirty="0" err="1"/>
              <a:t>megadosed</a:t>
            </a:r>
            <a:r>
              <a:rPr lang="en-US" dirty="0"/>
              <a:t> with radiation</a:t>
            </a:r>
            <a:r>
              <a:rPr lang="en-US" baseline="30000" dirty="0"/>
              <a:t>1</a:t>
            </a:r>
            <a:r>
              <a:rPr lang="en-US" dirty="0"/>
              <a:t>, to the Boeing 737 MAX</a:t>
            </a:r>
            <a:r>
              <a:rPr lang="en-US" baseline="30000" dirty="0"/>
              <a:t>2</a:t>
            </a:r>
            <a:r>
              <a:rPr lang="en-US" dirty="0"/>
              <a:t>, perhaps, we as data professionals specifically, and software developers generally, we do need some regulation, or at least, ethical commitments to practice.</a:t>
            </a:r>
          </a:p>
          <a:p>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a:cs typeface="Calibri"/>
            </a:endParaRPr>
          </a:p>
          <a:p>
            <a:r>
              <a:rPr lang="en-US"/>
              <a:t>&lt;animation&gt;</a:t>
            </a:r>
          </a:p>
          <a:p>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dirty="0">
                <a:cs typeface="+mn-lt"/>
              </a:rPr>
            </a:br>
            <a:br>
              <a:rPr lang="en-CA" dirty="0">
                <a:cs typeface="+mn-lt"/>
              </a:rPr>
            </a:br>
            <a:r>
              <a:rPr lang="en-US"/>
              <a:t>Without awareness of historical bias in source data, you </a:t>
            </a:r>
            <a:r>
              <a:rPr lang="en-US" b="1"/>
              <a:t>will </a:t>
            </a:r>
            <a:r>
              <a:rPr lang="en-US"/>
              <a:t>present unethical findings - at best.</a:t>
            </a:r>
          </a:p>
          <a:p>
            <a:endParaRPr lang="en-US"/>
          </a:p>
          <a:p>
            <a:r>
              <a:rPr lang="en-US"/>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a:latin typeface="Roboto"/>
                <a:ea typeface="Roboto" panose="02000000000000000000" pitchFamily="2" charset="0"/>
              </a:rPr>
              <a:t>&lt;animation&gt;</a:t>
            </a:r>
            <a:endParaRPr lang="en-CA" dirty="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knowledge of their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must ethically consider the illegal player behavior during the legal and unmonitored steroid use era in baseball</a:t>
            </a:r>
            <a:r>
              <a:rPr lang="en-CA" sz="18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OK, that was a soft ball, let’s dive into a more difficult subject.</a:t>
            </a:r>
            <a:endParaRPr lang="en-US"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a:latin typeface="Roboto" panose="02000000000000000000"/>
              </a:rPr>
              <a:t>Christine Assaf, People Solutions Consultant</a:t>
            </a:r>
          </a:p>
          <a:p>
            <a:pPr lvl="0"/>
            <a:r>
              <a:rPr lang="en-US">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a:latin typeface="Roboto"/>
              </a:rPr>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dirty="0"/>
              <a:t>Measures what students learned in school (valid). </a:t>
            </a:r>
          </a:p>
          <a:p>
            <a:pPr marL="457200" indent="-457200">
              <a:buFont typeface="Arial" panose="020B0604020202020204" pitchFamily="34" charset="0"/>
              <a:buChar char="•"/>
            </a:pPr>
            <a:r>
              <a:rPr lang="en-CA" sz="2800" dirty="0"/>
              <a:t>Repeated testing gets similar results (reliable). </a:t>
            </a:r>
          </a:p>
          <a:p>
            <a:pPr marL="457200" indent="-457200">
              <a:buFont typeface="Arial" panose="020B0604020202020204" pitchFamily="34" charset="0"/>
              <a:buChar char="•"/>
            </a:pPr>
            <a:r>
              <a:rPr lang="en-US" sz="2800" dirty="0"/>
              <a:t>In 2016, ACT admitted </a:t>
            </a:r>
            <a:br>
              <a:rPr lang="en-US" sz="2800" dirty="0"/>
            </a:br>
            <a:r>
              <a:rPr lang="en-US" sz="2800" dirty="0"/>
              <a:t>Family Income explains </a:t>
            </a:r>
            <a:br>
              <a:rPr lang="en-US" sz="2800" dirty="0"/>
            </a:br>
            <a:r>
              <a:rPr lang="en-US" sz="2800" dirty="0"/>
              <a:t>performance on their test.</a:t>
            </a:r>
            <a:r>
              <a:rPr lang="en-US" sz="2800" baseline="30000" dirty="0"/>
              <a:t>1</a:t>
            </a:r>
          </a:p>
          <a:p>
            <a:pPr marL="457200" indent="-457200">
              <a:buFont typeface="Arial" panose="020B0604020202020204" pitchFamily="34" charset="0"/>
              <a:buChar char="•"/>
            </a:pPr>
            <a:r>
              <a:rPr lang="en-US" sz="2800" dirty="0"/>
              <a:t>“More than 1,000 [colleges]</a:t>
            </a:r>
            <a:br>
              <a:rPr lang="en-US" sz="2800" dirty="0"/>
            </a:br>
            <a:r>
              <a:rPr lang="en-US" sz="2800" dirty="0"/>
              <a:t>have adopted test-optional </a:t>
            </a:r>
            <a:br>
              <a:rPr lang="en-US" sz="2800" dirty="0"/>
            </a:br>
            <a:r>
              <a:rPr lang="en-US" sz="2800" dirty="0"/>
              <a:t>admissions policies</a:t>
            </a:r>
            <a:r>
              <a:rPr lang="en-CA" sz="2800" dirty="0"/>
              <a:t>.”</a:t>
            </a:r>
            <a:r>
              <a:rPr lang="en-CA" sz="2800" baseline="30000" dirty="0"/>
              <a:t>2</a:t>
            </a:r>
            <a:r>
              <a:rPr lang="en-US" sz="2800" baseline="30000" dirty="0"/>
              <a:t> </a:t>
            </a:r>
            <a:endParaRPr lang="en-CA" sz="800" baseline="30000" dirty="0"/>
          </a:p>
          <a:p>
            <a:r>
              <a:rPr lang="en-US" sz="800" dirty="0"/>
              <a:t>1 </a:t>
            </a:r>
            <a:r>
              <a:rPr lang="en-US" sz="800" dirty="0">
                <a:hlinkClick r:id="rId4"/>
              </a:rPr>
              <a:t>https://www.act.org/content/dam/act/unsecured/documents/R1604-ACT-Composite-Score-by-Family-Income.pdf</a:t>
            </a:r>
            <a:br>
              <a:rPr lang="en-US" sz="800" dirty="0"/>
            </a:br>
            <a:r>
              <a:rPr lang="en-US" sz="800" dirty="0"/>
              <a:t>2 </a:t>
            </a:r>
            <a:r>
              <a:rPr lang="en-US" sz="800" dirty="0">
                <a:hlinkClick r:id="rId5"/>
              </a:rPr>
              <a:t>https://www.usnews.com/news/the-report/articles/2018-10-26/the-new-opt-out-movement-colleges-make-entrance-exams-optional</a:t>
            </a:r>
            <a:br>
              <a:rPr lang="en-US" sz="800" dirty="0"/>
            </a:br>
            <a:r>
              <a:rPr lang="en-US" sz="800" dirty="0"/>
              <a:t>3 </a:t>
            </a:r>
            <a:r>
              <a:rPr lang="en-US" sz="800" dirty="0">
                <a:hlinkClick r:id="rId6"/>
              </a:rPr>
              <a:t>https://www.act.org/content/dam/act/unsecured/documents/5688-data-byte-2016-5-adjusted-differences-in-act-scores-by-family-income.pdf</a:t>
            </a:r>
            <a:br>
              <a:rPr lang="en-US" sz="800" dirty="0"/>
            </a:br>
            <a:r>
              <a:rPr lang="en-US" sz="800" dirty="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a:p>
            <a:r>
              <a:rPr lang="en-US" sz="800">
                <a:hlinkClick r:id="rId5"/>
              </a:rPr>
              <a:t>https://bmjopen.bmj.com/content/4/4/e004514</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a:t>SQL Server MCSE, author of SQL Server certification exams for Microsoft since 2012. Principal Consultant and Manager in Sparkhound Analytics Practice.</a:t>
            </a:r>
            <a:br>
              <a:rPr lang="en-US" sz="1400"/>
            </a:br>
            <a:r>
              <a:rPr lang="en-US" sz="140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Ted Cruz campaign, then the 2016 Trump Campaign.</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r>
              <a:rPr lang="en-US" sz="800"/>
              <a:t>4 </a:t>
            </a:r>
            <a:r>
              <a:rPr lang="en-US" sz="800">
                <a:hlinkClick r:id="rId6"/>
              </a:rPr>
              <a:t>https://www.vox.com/policy-and-politics/2017/10/16/15657512/cambridge-analytica-facebook-alexander-nix-christopher-wylie</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in the future, or on a “do not call” list?</a:t>
            </a:r>
          </a:p>
          <a:p>
            <a:r>
              <a:rPr lang="en-US" sz="2800"/>
              <a:t>Are we transparent about our use or</a:t>
            </a:r>
            <a:r>
              <a:rPr lang="en-US" sz="2800" b="1"/>
              <a:t> </a:t>
            </a:r>
            <a:br>
              <a:rPr lang="en-US" sz="2800" b="1"/>
            </a:br>
            <a:r>
              <a:rPr lang="en-US" sz="2800" b="1"/>
              <a:t>potential re-use </a:t>
            </a:r>
            <a:r>
              <a:rPr lang="en-US" sz="2800"/>
              <a:t>of the data? </a:t>
            </a:r>
          </a:p>
          <a:p>
            <a:r>
              <a:rPr lang="en-US" sz="2800"/>
              <a:t>Does our approach rely on consumers being gullible, or tricking consumers?</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fontScale="92500" lnSpcReduction="10000"/>
          </a:bodyPr>
          <a:lstStyle/>
          <a:p>
            <a:r>
              <a:rPr lang="en-US" sz="2800"/>
              <a:t>“Control creep" refers to data that has been generated with a particular purpose in mind, but which is </a:t>
            </a:r>
            <a:r>
              <a:rPr lang="en-US" sz="2800" b="1"/>
              <a:t>repurposed.</a:t>
            </a:r>
            <a:br>
              <a:rPr lang="en-US" sz="2800" b="1"/>
            </a:br>
            <a:endParaRPr lang="en-US" sz="2800"/>
          </a:p>
          <a:p>
            <a:r>
              <a:rPr lang="en-US" sz="2800"/>
              <a:t>For example, harvesting consumer data for research purposes, then selling the data, or, using genetic data for employment.</a:t>
            </a:r>
            <a:br>
              <a:rPr lang="en-US" sz="2800"/>
            </a:br>
            <a:endParaRPr lang="en-US" sz="2800"/>
          </a:p>
          <a:p>
            <a:r>
              <a:rPr lang="en-US" sz="800" baseline="30000"/>
              <a:t>1 </a:t>
            </a:r>
            <a:r>
              <a:rPr lang="en-US" sz="800">
                <a:hlinkClick r:id="rId3"/>
              </a:rPr>
              <a:t>https://www.genome.gov/10001732/genetic-information-and-the-workplace-report</a:t>
            </a:r>
            <a:endParaRPr lang="en-US" sz="800"/>
          </a:p>
          <a:p>
            <a:r>
              <a:rPr lang="en-US" sz="800" baseline="30000"/>
              <a:t>2 </a:t>
            </a:r>
            <a:r>
              <a:rPr lang="en-US" sz="800">
                <a:hlinkClick r:id="rId4"/>
              </a:rPr>
              <a:t>https://www.eeoc.gov/laws/guidance/enforcement-guidance-disability-related-inquiries-and-medical-examinations-employees</a:t>
            </a:r>
            <a:endParaRPr lang="en-US" sz="800" baseline="30000"/>
          </a:p>
          <a:p>
            <a:r>
              <a:rPr lang="en-US" sz="800" baseline="30000"/>
              <a:t>3</a:t>
            </a:r>
            <a:r>
              <a:rPr lang="en-US" sz="800"/>
              <a:t> </a:t>
            </a:r>
            <a:r>
              <a:rPr lang="en-US" sz="800">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a:p>
          <a:p>
            <a:r>
              <a:rPr lang="en-US" sz="800" baseline="30000"/>
              <a:t>4</a:t>
            </a:r>
            <a:r>
              <a:rPr lang="en-US" sz="800"/>
              <a:t> </a:t>
            </a:r>
            <a:r>
              <a:rPr lang="en-US" sz="800">
                <a:hlinkClick r:id="rId6"/>
              </a:rPr>
              <a:t>https://news.bloomberglaw.com/daily-labor-report/employers-cant-require-back-to-work-antibody-tests-eeoc-says</a:t>
            </a:r>
            <a:br>
              <a:rPr lang="en-US" sz="800"/>
            </a:br>
            <a:endParaRPr lang="en-US" sz="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or become guilty </a:t>
            </a:r>
            <a:r>
              <a:rPr lang="en-US" sz="3200"/>
              <a:t>of continuing and institutionalizing past trends. </a:t>
            </a:r>
          </a:p>
          <a:p>
            <a:r>
              <a:rPr lang="en-US" sz="3200"/>
              <a:t>Your data analysis must expose and control for disparate impact, or will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to avoid penalties.</a:t>
            </a:r>
            <a:r>
              <a:rPr lang="en-US" sz="2800" baseline="30000" dirty="0"/>
              <a:t>1,2,3</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br>
              <a:rPr lang="en-US" sz="800" dirty="0"/>
            </a:br>
            <a:r>
              <a:rPr lang="en-US" sz="800" dirty="0"/>
              <a:t>3 </a:t>
            </a:r>
            <a:r>
              <a:rPr lang="en-US" sz="800" dirty="0">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A 2013 Harvard study found racial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over-relied on lighter-skinned males for training models.</a:t>
            </a:r>
          </a:p>
          <a:p>
            <a:r>
              <a:rPr lang="en-US" sz="2600" dirty="0"/>
              <a:t>The </a:t>
            </a:r>
            <a:r>
              <a:rPr lang="en-US" sz="2600" b="1" dirty="0"/>
              <a:t>task of identifying the genders </a:t>
            </a:r>
            <a:r>
              <a:rPr lang="en-US" sz="2600" dirty="0"/>
              <a:t>of African and European parliament members showed </a:t>
            </a:r>
            <a:r>
              <a:rPr lang="en-US" sz="2600" b="1" dirty="0"/>
              <a:t>a 1/3 failure rate for a 50/50 task</a:t>
            </a:r>
            <a:r>
              <a:rPr lang="en-US" sz="2600" dirty="0"/>
              <a:t>.</a:t>
            </a:r>
            <a:r>
              <a:rPr lang="en-US" sz="2600" baseline="30000" dirty="0"/>
              <a:t>1</a:t>
            </a:r>
          </a:p>
          <a:p>
            <a:r>
              <a:rPr lang="en-US" sz="2600" dirty="0"/>
              <a:t>An FBI co-authored study indicates that facial recognition software is less accurate on darker skin.</a:t>
            </a:r>
            <a:r>
              <a:rPr lang="en-US" sz="2600" baseline="30000" dirty="0"/>
              <a:t>2</a:t>
            </a:r>
          </a:p>
          <a:p>
            <a:endParaRPr lang="en-US" sz="800" baseline="30000" dirty="0"/>
          </a:p>
          <a:p>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br>
              <a:rPr lang="en-US" sz="800" dirty="0"/>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a:t>@</a:t>
            </a:r>
            <a:r>
              <a:rPr lang="en-US" sz="1200" err="1"/>
              <a:t>william_A_dba</a:t>
            </a:r>
            <a:endParaRPr lang="en-US" sz="120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HRTact.com</a:t>
            </a:r>
            <a:endParaRPr lang="en-US" sz="1400"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128</TotalTime>
  <Words>12283</Words>
  <Application>Microsoft Office PowerPoint</Application>
  <PresentationFormat>On-screen Show (16:9)</PresentationFormat>
  <Paragraphs>979</Paragraphs>
  <Slides>58</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54</cp:revision>
  <dcterms:created xsi:type="dcterms:W3CDTF">2020-02-04T03:54:30Z</dcterms:created>
  <dcterms:modified xsi:type="dcterms:W3CDTF">2020-08-16T21:24:36Z</dcterms:modified>
</cp:coreProperties>
</file>